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97" r:id="rId2"/>
    <p:sldId id="296" r:id="rId3"/>
    <p:sldId id="257" r:id="rId4"/>
    <p:sldId id="258" r:id="rId5"/>
    <p:sldId id="271" r:id="rId6"/>
    <p:sldId id="298" r:id="rId7"/>
    <p:sldId id="259" r:id="rId8"/>
    <p:sldId id="272" r:id="rId9"/>
    <p:sldId id="278" r:id="rId10"/>
    <p:sldId id="260" r:id="rId11"/>
    <p:sldId id="273" r:id="rId12"/>
    <p:sldId id="261" r:id="rId13"/>
    <p:sldId id="274" r:id="rId14"/>
    <p:sldId id="262" r:id="rId15"/>
    <p:sldId id="275" r:id="rId16"/>
    <p:sldId id="265" r:id="rId17"/>
    <p:sldId id="276" r:id="rId18"/>
    <p:sldId id="266" r:id="rId19"/>
    <p:sldId id="263" r:id="rId20"/>
    <p:sldId id="295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 P" userId="5755f26371a42c88" providerId="LiveId" clId="{69258DBD-CA88-422E-8C71-B75469D5984E}"/>
    <pc:docChg chg="modSld">
      <pc:chgData name="H P" userId="5755f26371a42c88" providerId="LiveId" clId="{69258DBD-CA88-422E-8C71-B75469D5984E}" dt="2025-06-11T09:48:30.459" v="151" actId="20577"/>
      <pc:docMkLst>
        <pc:docMk/>
      </pc:docMkLst>
      <pc:sldChg chg="modSp mod">
        <pc:chgData name="H P" userId="5755f26371a42c88" providerId="LiveId" clId="{69258DBD-CA88-422E-8C71-B75469D5984E}" dt="2025-06-11T09:41:14.094" v="110" actId="115"/>
        <pc:sldMkLst>
          <pc:docMk/>
          <pc:sldMk cId="0" sldId="259"/>
        </pc:sldMkLst>
        <pc:spChg chg="mod">
          <ac:chgData name="H P" userId="5755f26371a42c88" providerId="LiveId" clId="{69258DBD-CA88-422E-8C71-B75469D5984E}" dt="2025-06-11T09:41:14.094" v="110" actId="115"/>
          <ac:spMkLst>
            <pc:docMk/>
            <pc:sldMk cId="0" sldId="259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1:36.030" v="113" actId="115"/>
        <pc:sldMkLst>
          <pc:docMk/>
          <pc:sldMk cId="0" sldId="260"/>
        </pc:sldMkLst>
        <pc:spChg chg="mod">
          <ac:chgData name="H P" userId="5755f26371a42c88" providerId="LiveId" clId="{69258DBD-CA88-422E-8C71-B75469D5984E}" dt="2025-06-11T09:41:36.030" v="113" actId="115"/>
          <ac:spMkLst>
            <pc:docMk/>
            <pc:sldMk cId="0" sldId="260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1:49.199" v="115" actId="115"/>
        <pc:sldMkLst>
          <pc:docMk/>
          <pc:sldMk cId="0" sldId="261"/>
        </pc:sldMkLst>
        <pc:spChg chg="mod">
          <ac:chgData name="H P" userId="5755f26371a42c88" providerId="LiveId" clId="{69258DBD-CA88-422E-8C71-B75469D5984E}" dt="2025-06-11T09:41:49.199" v="115" actId="115"/>
          <ac:spMkLst>
            <pc:docMk/>
            <pc:sldMk cId="0" sldId="261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2:03.166" v="117" actId="115"/>
        <pc:sldMkLst>
          <pc:docMk/>
          <pc:sldMk cId="0" sldId="262"/>
        </pc:sldMkLst>
        <pc:spChg chg="mod">
          <ac:chgData name="H P" userId="5755f26371a42c88" providerId="LiveId" clId="{69258DBD-CA88-422E-8C71-B75469D5984E}" dt="2025-06-11T09:42:03.166" v="117" actId="115"/>
          <ac:spMkLst>
            <pc:docMk/>
            <pc:sldMk cId="0" sldId="262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2:15.726" v="119" actId="115"/>
        <pc:sldMkLst>
          <pc:docMk/>
          <pc:sldMk cId="0" sldId="265"/>
        </pc:sldMkLst>
        <pc:spChg chg="mod">
          <ac:chgData name="H P" userId="5755f26371a42c88" providerId="LiveId" clId="{69258DBD-CA88-422E-8C71-B75469D5984E}" dt="2025-06-11T09:42:15.726" v="119" actId="115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2:28.775" v="121" actId="115"/>
        <pc:sldMkLst>
          <pc:docMk/>
          <pc:sldMk cId="0" sldId="266"/>
        </pc:sldMkLst>
        <pc:spChg chg="mod">
          <ac:chgData name="H P" userId="5755f26371a42c88" providerId="LiveId" clId="{69258DBD-CA88-422E-8C71-B75469D5984E}" dt="2025-06-11T09:42:28.775" v="121" actId="115"/>
          <ac:spMkLst>
            <pc:docMk/>
            <pc:sldMk cId="0" sldId="266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0:20.846" v="109" actId="115"/>
        <pc:sldMkLst>
          <pc:docMk/>
          <pc:sldMk cId="0" sldId="271"/>
        </pc:sldMkLst>
        <pc:spChg chg="mod">
          <ac:chgData name="H P" userId="5755f26371a42c88" providerId="LiveId" clId="{69258DBD-CA88-422E-8C71-B75469D5984E}" dt="2025-06-11T09:40:20.846" v="109" actId="115"/>
          <ac:spMkLst>
            <pc:docMk/>
            <pc:sldMk cId="0" sldId="271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1:22.782" v="111" actId="115"/>
        <pc:sldMkLst>
          <pc:docMk/>
          <pc:sldMk cId="0" sldId="272"/>
        </pc:sldMkLst>
        <pc:spChg chg="mod">
          <ac:chgData name="H P" userId="5755f26371a42c88" providerId="LiveId" clId="{69258DBD-CA88-422E-8C71-B75469D5984E}" dt="2025-06-11T09:41:22.782" v="111" actId="115"/>
          <ac:spMkLst>
            <pc:docMk/>
            <pc:sldMk cId="0" sldId="272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1:42.238" v="114" actId="115"/>
        <pc:sldMkLst>
          <pc:docMk/>
          <pc:sldMk cId="0" sldId="273"/>
        </pc:sldMkLst>
        <pc:spChg chg="mod">
          <ac:chgData name="H P" userId="5755f26371a42c88" providerId="LiveId" clId="{69258DBD-CA88-422E-8C71-B75469D5984E}" dt="2025-06-11T09:41:42.238" v="114" actId="115"/>
          <ac:spMkLst>
            <pc:docMk/>
            <pc:sldMk cId="0" sldId="273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1:55.896" v="116" actId="115"/>
        <pc:sldMkLst>
          <pc:docMk/>
          <pc:sldMk cId="0" sldId="274"/>
        </pc:sldMkLst>
        <pc:spChg chg="mod">
          <ac:chgData name="H P" userId="5755f26371a42c88" providerId="LiveId" clId="{69258DBD-CA88-422E-8C71-B75469D5984E}" dt="2025-06-11T09:41:55.896" v="116" actId="115"/>
          <ac:spMkLst>
            <pc:docMk/>
            <pc:sldMk cId="0" sldId="274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2:10.282" v="118" actId="115"/>
        <pc:sldMkLst>
          <pc:docMk/>
          <pc:sldMk cId="0" sldId="275"/>
        </pc:sldMkLst>
        <pc:spChg chg="mod">
          <ac:chgData name="H P" userId="5755f26371a42c88" providerId="LiveId" clId="{69258DBD-CA88-422E-8C71-B75469D5984E}" dt="2025-06-11T09:42:10.282" v="118" actId="115"/>
          <ac:spMkLst>
            <pc:docMk/>
            <pc:sldMk cId="0" sldId="275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2:21.266" v="120" actId="115"/>
        <pc:sldMkLst>
          <pc:docMk/>
          <pc:sldMk cId="0" sldId="276"/>
        </pc:sldMkLst>
        <pc:spChg chg="mod">
          <ac:chgData name="H P" userId="5755f26371a42c88" providerId="LiveId" clId="{69258DBD-CA88-422E-8C71-B75469D5984E}" dt="2025-06-11T09:42:21.266" v="120" actId="115"/>
          <ac:spMkLst>
            <pc:docMk/>
            <pc:sldMk cId="0" sldId="276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3:02.800" v="122" actId="6549"/>
        <pc:sldMkLst>
          <pc:docMk/>
          <pc:sldMk cId="0" sldId="277"/>
        </pc:sldMkLst>
        <pc:spChg chg="mod">
          <ac:chgData name="H P" userId="5755f26371a42c88" providerId="LiveId" clId="{69258DBD-CA88-422E-8C71-B75469D5984E}" dt="2025-06-11T09:43:02.800" v="122" actId="6549"/>
          <ac:spMkLst>
            <pc:docMk/>
            <pc:sldMk cId="0" sldId="277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41:29.687" v="112" actId="115"/>
        <pc:sldMkLst>
          <pc:docMk/>
          <pc:sldMk cId="0" sldId="278"/>
        </pc:sldMkLst>
        <pc:spChg chg="mod">
          <ac:chgData name="H P" userId="5755f26371a42c88" providerId="LiveId" clId="{69258DBD-CA88-422E-8C71-B75469D5984E}" dt="2025-06-11T09:41:29.687" v="112" actId="115"/>
          <ac:spMkLst>
            <pc:docMk/>
            <pc:sldMk cId="0" sldId="278"/>
            <ac:spMk id="3" creationId="{00000000-0000-0000-0000-000000000000}"/>
          </ac:spMkLst>
        </pc:spChg>
      </pc:sldChg>
      <pc:sldChg chg="modSp mod">
        <pc:chgData name="H P" userId="5755f26371a42c88" providerId="LiveId" clId="{69258DBD-CA88-422E-8C71-B75469D5984E}" dt="2025-06-11T09:39:46.733" v="108" actId="20577"/>
        <pc:sldMkLst>
          <pc:docMk/>
          <pc:sldMk cId="1359380998" sldId="297"/>
        </pc:sldMkLst>
        <pc:spChg chg="mod">
          <ac:chgData name="H P" userId="5755f26371a42c88" providerId="LiveId" clId="{69258DBD-CA88-422E-8C71-B75469D5984E}" dt="2025-06-11T09:39:46.733" v="108" actId="20577"/>
          <ac:spMkLst>
            <pc:docMk/>
            <pc:sldMk cId="1359380998" sldId="297"/>
            <ac:spMk id="2" creationId="{A4CEB836-BEB9-19D6-5FF7-6093CC4B810E}"/>
          </ac:spMkLst>
        </pc:spChg>
      </pc:sldChg>
      <pc:sldChg chg="modSp mod">
        <pc:chgData name="H P" userId="5755f26371a42c88" providerId="LiveId" clId="{69258DBD-CA88-422E-8C71-B75469D5984E}" dt="2025-06-11T09:48:30.459" v="151" actId="20577"/>
        <pc:sldMkLst>
          <pc:docMk/>
          <pc:sldMk cId="706187797" sldId="298"/>
        </pc:sldMkLst>
        <pc:spChg chg="mod">
          <ac:chgData name="H P" userId="5755f26371a42c88" providerId="LiveId" clId="{69258DBD-CA88-422E-8C71-B75469D5984E}" dt="2025-06-11T09:48:30.459" v="151" actId="20577"/>
          <ac:spMkLst>
            <pc:docMk/>
            <pc:sldMk cId="706187797" sldId="298"/>
            <ac:spMk id="3" creationId="{C148CFEF-BDC3-9100-371C-5654B87D9C40}"/>
          </ac:spMkLst>
        </pc:spChg>
      </pc:sldChg>
    </pc:docChg>
  </pc:docChgLst>
  <pc:docChgLst>
    <pc:chgData name="H P" userId="5755f26371a42c88" providerId="LiveId" clId="{D09BDFCC-739B-4A20-95B6-83B24DDA5962}"/>
    <pc:docChg chg="delSld">
      <pc:chgData name="H P" userId="5755f26371a42c88" providerId="LiveId" clId="{D09BDFCC-739B-4A20-95B6-83B24DDA5962}" dt="2025-06-23T06:35:07.545" v="4" actId="2696"/>
      <pc:docMkLst>
        <pc:docMk/>
      </pc:docMkLst>
      <pc:sldChg chg="del">
        <pc:chgData name="H P" userId="5755f26371a42c88" providerId="LiveId" clId="{D09BDFCC-739B-4A20-95B6-83B24DDA5962}" dt="2025-06-23T06:34:32.722" v="0" actId="2696"/>
        <pc:sldMkLst>
          <pc:docMk/>
          <pc:sldMk cId="0" sldId="264"/>
        </pc:sldMkLst>
      </pc:sldChg>
      <pc:sldChg chg="del">
        <pc:chgData name="H P" userId="5755f26371a42c88" providerId="LiveId" clId="{D09BDFCC-739B-4A20-95B6-83B24DDA5962}" dt="2025-06-23T06:34:48.909" v="1" actId="2696"/>
        <pc:sldMkLst>
          <pc:docMk/>
          <pc:sldMk cId="0" sldId="267"/>
        </pc:sldMkLst>
      </pc:sldChg>
      <pc:sldChg chg="del">
        <pc:chgData name="H P" userId="5755f26371a42c88" providerId="LiveId" clId="{D09BDFCC-739B-4A20-95B6-83B24DDA5962}" dt="2025-06-23T06:34:54.445" v="2" actId="2696"/>
        <pc:sldMkLst>
          <pc:docMk/>
          <pc:sldMk cId="0" sldId="268"/>
        </pc:sldMkLst>
      </pc:sldChg>
      <pc:sldChg chg="del">
        <pc:chgData name="H P" userId="5755f26371a42c88" providerId="LiveId" clId="{D09BDFCC-739B-4A20-95B6-83B24DDA5962}" dt="2025-06-23T06:34:58.152" v="3" actId="2696"/>
        <pc:sldMkLst>
          <pc:docMk/>
          <pc:sldMk cId="0" sldId="269"/>
        </pc:sldMkLst>
      </pc:sldChg>
      <pc:sldChg chg="del">
        <pc:chgData name="H P" userId="5755f26371a42c88" providerId="LiveId" clId="{D09BDFCC-739B-4A20-95B6-83B24DDA5962}" dt="2025-06-23T06:35:07.545" v="4" actId="2696"/>
        <pc:sldMkLst>
          <pc:docMk/>
          <pc:sldMk cId="0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696000" y="360000"/>
            <a:ext cx="10800000" cy="720000"/>
          </a:xfrm>
        </p:spPr>
        <p:txBody>
          <a:bodyPr wrap="square" lIns="0" tIns="0" rIns="0" bIns="0">
            <a:normAutofit/>
          </a:bodyPr>
          <a:lstStyle>
            <a:lvl1pPr algn="l" fontAlgn="base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en-US"/>
              <a:t>Date Area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C30B2-2360-4B5B-9223-0F461F11FEF9}" type="datetimeFigureOut">
              <a:rPr lang="en-IN" smtClean="0"/>
              <a:t>23-06-2025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4E5CC-AA65-48F1-AB7F-560C0DC41025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EB836-BEB9-19D6-5FF7-6093CC4B8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9082" cy="5065291"/>
          </a:xfrm>
        </p:spPr>
        <p:txBody>
          <a:bodyPr>
            <a:normAutofit/>
          </a:bodyPr>
          <a:lstStyle/>
          <a:p>
            <a:pPr algn="ctr"/>
            <a:r>
              <a:rPr lang="en-US" sz="8000" dirty="0"/>
              <a:t>GENERAL CONCEPT OF ACCOUNTS KEEPING.</a:t>
            </a:r>
            <a:endParaRPr lang="en-IN" sz="8000" dirty="0"/>
          </a:p>
        </p:txBody>
      </p:sp>
    </p:spTree>
    <p:extLst>
      <p:ext uri="{BB962C8B-B14F-4D97-AF65-F5344CB8AC3E}">
        <p14:creationId xmlns:p14="http://schemas.microsoft.com/office/powerpoint/2010/main" val="1359380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240" y="314960"/>
            <a:ext cx="11877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2.</a:t>
            </a:r>
            <a:r>
              <a:rPr lang="en-US" sz="6000" u="sng" dirty="0"/>
              <a:t>Replacement of memory</a:t>
            </a:r>
            <a:r>
              <a:rPr lang="en-US" sz="6000" dirty="0"/>
              <a:t>:- No one can remember everything  about his financial transactions since human memory has limitations. It is necessary to record transactions in the books of Account promptly.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8620" y="149290"/>
            <a:ext cx="11812556" cy="7570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/>
              <a:t>3.</a:t>
            </a:r>
            <a:r>
              <a:rPr lang="en-US" sz="5400" u="sng" dirty="0"/>
              <a:t>Comparative study</a:t>
            </a:r>
            <a:r>
              <a:rPr lang="en-US" sz="5400" dirty="0"/>
              <a:t>:- A systematic record will enable to compare one year’s result with those of other years and locate significant factors leading to the change, if any.</a:t>
            </a:r>
          </a:p>
          <a:p>
            <a:r>
              <a:rPr lang="en-US" sz="5400" dirty="0"/>
              <a:t>4.Settlement of taxation liabilities:- It helps when</a:t>
            </a:r>
            <a:r>
              <a:rPr lang="en-IN" altLang="en-US" sz="5400" dirty="0"/>
              <a:t> the organization/firm/</a:t>
            </a:r>
            <a:r>
              <a:rPr lang="en-US" sz="5400" dirty="0"/>
              <a:t> Institute etc. is assessed to income tax or sales tax.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6880" y="314960"/>
            <a:ext cx="1152144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5.</a:t>
            </a:r>
            <a:r>
              <a:rPr lang="en-US" sz="6000" u="sng" dirty="0"/>
              <a:t>Evidence in court</a:t>
            </a:r>
            <a:r>
              <a:rPr lang="en-US" sz="6000" dirty="0"/>
              <a:t>:- Systematic record of transaction is often treated by the courts as good evidence.</a:t>
            </a:r>
          </a:p>
          <a:p>
            <a:r>
              <a:rPr lang="en-US" sz="6000" dirty="0"/>
              <a:t>6.Sale of Business:- It enable to ascertain the proper purchase price.</a:t>
            </a:r>
          </a:p>
          <a:p>
            <a:endParaRPr lang="en-US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9959" y="158621"/>
            <a:ext cx="11793893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002060"/>
                </a:solidFill>
              </a:rPr>
              <a:t>7</a:t>
            </a:r>
            <a:r>
              <a:rPr lang="en-US" sz="6000" dirty="0">
                <a:solidFill>
                  <a:srgbClr val="FF0000"/>
                </a:solidFill>
              </a:rPr>
              <a:t>.</a:t>
            </a:r>
            <a:r>
              <a:rPr lang="en-US" sz="6000" u="sng" dirty="0"/>
              <a:t>Assistance to insolvent person</a:t>
            </a:r>
            <a:r>
              <a:rPr lang="en-US" sz="6000" dirty="0"/>
              <a:t>:-In case one becomes insolvent, one has to explain many things about the past. Proper accounting helps to do that.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6720" y="203199"/>
            <a:ext cx="11366241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/>
              <a:t>Fundamental concepts and Principal of Accounting.</a:t>
            </a:r>
          </a:p>
          <a:p>
            <a:endParaRPr lang="en-US" sz="6000" dirty="0">
              <a:solidFill>
                <a:srgbClr val="FF0000"/>
              </a:solidFill>
            </a:endParaRPr>
          </a:p>
          <a:p>
            <a:r>
              <a:rPr lang="en-US" sz="6000" dirty="0"/>
              <a:t>1. </a:t>
            </a:r>
            <a:r>
              <a:rPr lang="en-US" sz="6000" u="sng" dirty="0"/>
              <a:t>Business Entity Concept</a:t>
            </a:r>
            <a:r>
              <a:rPr lang="en-US" sz="6000" dirty="0"/>
              <a:t>:-Distinction is maintained between the proprietor and the Firm.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894" y="186612"/>
            <a:ext cx="1157929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2.</a:t>
            </a:r>
            <a:r>
              <a:rPr lang="en-US" sz="6000" u="sng" dirty="0"/>
              <a:t>Money Measurement Concept</a:t>
            </a:r>
            <a:r>
              <a:rPr lang="en-US" sz="6000" dirty="0"/>
              <a:t>:- Only such transaction or events as can be interpreted in terms of money are recorded in the books of accounts.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0985" y="149225"/>
            <a:ext cx="11756390" cy="61087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6600" dirty="0"/>
              <a:t>3.</a:t>
            </a:r>
            <a:r>
              <a:rPr lang="en-US" sz="6600" u="sng" dirty="0"/>
              <a:t>Historical Record Concept</a:t>
            </a:r>
            <a:r>
              <a:rPr lang="en-US" sz="6600" dirty="0"/>
              <a:t>: Actual Happenings and not merely on the basis of their possibilities.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5" y="133350"/>
            <a:ext cx="11725275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4.</a:t>
            </a:r>
            <a:r>
              <a:rPr lang="en-US" sz="6000" u="sng" dirty="0"/>
              <a:t>Cost or Objectivity Concept</a:t>
            </a:r>
            <a:r>
              <a:rPr lang="en-US" sz="6000" dirty="0"/>
              <a:t>: It should be based on objective evidence. It means it should not depend on the wishes or whims of any particular individual. The amount recorded should be free from bias.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03200"/>
            <a:ext cx="11866880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5.</a:t>
            </a:r>
            <a:r>
              <a:rPr lang="en-US" sz="6000" u="sng" dirty="0"/>
              <a:t>Legal Aspect Concept</a:t>
            </a:r>
            <a:r>
              <a:rPr lang="en-US" sz="6000" dirty="0"/>
              <a:t>: The accounting record should reflect the legal position.</a:t>
            </a:r>
          </a:p>
          <a:p>
            <a:endParaRPr lang="en-IN" sz="6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280" y="142240"/>
            <a:ext cx="1159256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u="sng" dirty="0"/>
              <a:t>Important point to be noted while entry is made in the books of accounts.</a:t>
            </a:r>
          </a:p>
          <a:p>
            <a:r>
              <a:rPr lang="en-IN" sz="5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1.Every entry in the books of accounts should be supported by authentic documents.</a:t>
            </a:r>
            <a:r>
              <a:rPr lang="en-US" sz="5400" dirty="0"/>
              <a:t>                                                         </a:t>
            </a:r>
          </a:p>
          <a:p>
            <a:r>
              <a:rPr lang="en-US" sz="5400" dirty="0"/>
              <a:t>2 Refund of money is shown in the books– As Minus entry in receipt side.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B1D26-372C-8283-0481-42796F432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81049" cy="5979691"/>
          </a:xfrm>
        </p:spPr>
        <p:txBody>
          <a:bodyPr>
            <a:normAutofit/>
          </a:bodyPr>
          <a:lstStyle/>
          <a:p>
            <a:pPr algn="ctr"/>
            <a:r>
              <a:rPr lang="en-IN" dirty="0"/>
              <a:t>      </a:t>
            </a:r>
            <a:r>
              <a:rPr lang="en-IN" sz="6000" u="sng" dirty="0"/>
              <a:t>BOOK KEEPING/ACCOUNTING</a:t>
            </a:r>
            <a:br>
              <a:rPr lang="en-IN" sz="6000" u="sng" dirty="0"/>
            </a:br>
            <a:br>
              <a:rPr lang="en-IN" dirty="0"/>
            </a:br>
            <a:r>
              <a:rPr lang="en-IN" sz="6000" dirty="0"/>
              <a:t>“Book Keeping is an art of recording in books of account the monetary aspect of commercial or financial transaction”</a:t>
            </a:r>
            <a:br>
              <a:rPr lang="en-IN" sz="6000" dirty="0"/>
            </a:br>
            <a:endParaRPr lang="en-IN" sz="6000" dirty="0"/>
          </a:p>
        </p:txBody>
      </p:sp>
    </p:spTree>
    <p:extLst>
      <p:ext uri="{BB962C8B-B14F-4D97-AF65-F5344CB8AC3E}">
        <p14:creationId xmlns:p14="http://schemas.microsoft.com/office/powerpoint/2010/main" val="1865618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267629" y="64135"/>
            <a:ext cx="11324931" cy="66488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 sz="6000" dirty="0"/>
              <a:t>3.</a:t>
            </a:r>
            <a:r>
              <a:rPr lang="en-US" sz="6000" dirty="0"/>
              <a:t>Excess Payment Recovered is shown in the books- As Minus entry in Expenditure side.</a:t>
            </a:r>
          </a:p>
          <a:p>
            <a:r>
              <a:rPr lang="en-IN" altLang="en-US" sz="6000" dirty="0"/>
              <a:t>4.It is against the accounting ethics to credit/debit any amount of money before it is realised or not paid, in the books of account.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210" y="146124"/>
            <a:ext cx="1186489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6600" dirty="0"/>
              <a:t>5</a:t>
            </a:r>
            <a:r>
              <a:rPr lang="en-US" sz="6600" dirty="0"/>
              <a:t>. </a:t>
            </a:r>
            <a:r>
              <a:rPr lang="en-IN" altLang="en-US" sz="6600" dirty="0"/>
              <a:t>Accounts closing is accurate when:</a:t>
            </a:r>
            <a:r>
              <a:rPr lang="en-US" sz="6600" dirty="0"/>
              <a:t>Opening + Receipt =Expenditure + Closing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8000" y="152401"/>
            <a:ext cx="11308080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“Accounting is an art of recording, classifying and summarizing in a significant manner and in terms of money, transactions and events which are, in part at least, of a financial character, and interpreting the results thereof.”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1441"/>
            <a:ext cx="1219200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/>
              <a:t>BRANCHES OF ACCOUNTING.</a:t>
            </a:r>
          </a:p>
          <a:p>
            <a:r>
              <a:rPr lang="en-US" sz="4800" dirty="0"/>
              <a:t>1.	Financial Accounting:- The aim is to ascertain the profit or loss made during a period and to maintain control over the firm’s/Organizations' property.</a:t>
            </a:r>
          </a:p>
          <a:p>
            <a:r>
              <a:rPr lang="en-US" sz="4800" dirty="0"/>
              <a:t>2.	Cost Accounting:- The aim is to ascertain the cost incurred for carrying out the various activities and to enable management to exercise cost control.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9012" y="139959"/>
            <a:ext cx="11513975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3.</a:t>
            </a:r>
            <a:r>
              <a:rPr lang="en-US" sz="6000" u="sng" dirty="0"/>
              <a:t>Management Accounting</a:t>
            </a:r>
            <a:r>
              <a:rPr lang="en-US" sz="6000" dirty="0"/>
              <a:t>:-Here the aim is to supply the management significant and necessary information in order to assist it in the discharge of its functions such as decision-making, control, etc.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94D93-5F71-A26E-7419-EDD724ACC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6114"/>
          </a:xfrm>
        </p:spPr>
        <p:txBody>
          <a:bodyPr/>
          <a:lstStyle/>
          <a:p>
            <a:r>
              <a:rPr lang="en-US" b="1" u="sng" dirty="0"/>
              <a:t>OBJECTIVE OF ACCOUNTING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8CFEF-BDC3-9100-371C-5654B87D9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71240"/>
            <a:ext cx="10692161" cy="5475248"/>
          </a:xfrm>
        </p:spPr>
        <p:txBody>
          <a:bodyPr>
            <a:noAutofit/>
          </a:bodyPr>
          <a:lstStyle/>
          <a:p>
            <a:r>
              <a:rPr lang="en-US" sz="5400" dirty="0"/>
              <a:t>To ascertain the result of operation.</a:t>
            </a:r>
          </a:p>
          <a:p>
            <a:r>
              <a:rPr lang="en-US" sz="5400" dirty="0"/>
              <a:t>To ascertain the financial position of the firm/organization.</a:t>
            </a:r>
          </a:p>
          <a:p>
            <a:r>
              <a:rPr lang="en-US" sz="5400" dirty="0"/>
              <a:t>To </a:t>
            </a:r>
            <a:r>
              <a:rPr lang="en-US" sz="5400"/>
              <a:t>provide control over </a:t>
            </a:r>
            <a:r>
              <a:rPr lang="en-US" sz="5400" dirty="0"/>
              <a:t>the assets to the </a:t>
            </a:r>
            <a:r>
              <a:rPr lang="en-US" sz="5400"/>
              <a:t>organization leaders/ management</a:t>
            </a:r>
            <a:r>
              <a:rPr lang="en-US" sz="5400" dirty="0"/>
              <a:t>.</a:t>
            </a:r>
            <a:endParaRPr lang="en-IN" sz="5400" dirty="0"/>
          </a:p>
        </p:txBody>
      </p:sp>
    </p:spTree>
    <p:extLst>
      <p:ext uri="{BB962C8B-B14F-4D97-AF65-F5344CB8AC3E}">
        <p14:creationId xmlns:p14="http://schemas.microsoft.com/office/powerpoint/2010/main" val="70618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080" y="1"/>
            <a:ext cx="11897360" cy="652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 u="sng" dirty="0"/>
              <a:t>Advantage of Accounting</a:t>
            </a:r>
            <a:r>
              <a:rPr lang="en-US" sz="5400" dirty="0"/>
              <a:t>:-</a:t>
            </a:r>
          </a:p>
          <a:p>
            <a:r>
              <a:rPr lang="en-US" sz="5400" dirty="0"/>
              <a:t>1.</a:t>
            </a:r>
            <a:r>
              <a:rPr lang="en-US" sz="5400" u="sng" dirty="0"/>
              <a:t>Assistance to management</a:t>
            </a:r>
            <a:r>
              <a:rPr lang="en-US" sz="5400" dirty="0"/>
              <a:t>:-It provides such information to the management and enable it to do its work properly.</a:t>
            </a:r>
          </a:p>
          <a:p>
            <a:r>
              <a:rPr lang="en-US" sz="5400" dirty="0"/>
              <a:t>a)Planning:- Like to Know the output, expenses relating to next year. Flow of cash, etc.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3935" y="130629"/>
            <a:ext cx="1172857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b)</a:t>
            </a:r>
            <a:r>
              <a:rPr lang="en-US" sz="6000" u="sng" dirty="0"/>
              <a:t>Decision-Making</a:t>
            </a:r>
            <a:r>
              <a:rPr lang="en-US" sz="6000" dirty="0"/>
              <a:t>:- Management is faced at times with a number of problems requiring decision. For making decisions only accounting can collect the relevant information.</a:t>
            </a:r>
          </a:p>
          <a:p>
            <a:r>
              <a:rPr lang="en-US" sz="6000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6224" y="247650"/>
            <a:ext cx="1172527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c)</a:t>
            </a:r>
            <a:r>
              <a:rPr lang="en-US" sz="6000" u="sng" dirty="0"/>
              <a:t>Controlling</a:t>
            </a:r>
            <a:r>
              <a:rPr lang="en-US" sz="6000" dirty="0"/>
              <a:t>:- The work done is according to plan .Cost incurred is reasonable. Which department is overspending, etc.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704</Words>
  <Application>Microsoft Office PowerPoint</Application>
  <PresentationFormat>Widescreen</PresentationFormat>
  <Paragraphs>36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GENERAL CONCEPT OF ACCOUNTS KEEPING.</vt:lpstr>
      <vt:lpstr>      BOOK KEEPING/ACCOUNTING  “Book Keeping is an art of recording in books of account the monetary aspect of commercial or financial transaction” </vt:lpstr>
      <vt:lpstr>PowerPoint Presentation</vt:lpstr>
      <vt:lpstr>PowerPoint Presentation</vt:lpstr>
      <vt:lpstr>PowerPoint Presentation</vt:lpstr>
      <vt:lpstr>OBJECTIVE OF ACCOUNTING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 KEEPING/ACCOUNTING</dc:title>
  <dc:creator>limatemsu longkumer</dc:creator>
  <cp:lastModifiedBy>H P</cp:lastModifiedBy>
  <cp:revision>9</cp:revision>
  <dcterms:created xsi:type="dcterms:W3CDTF">2023-10-31T16:06:00Z</dcterms:created>
  <dcterms:modified xsi:type="dcterms:W3CDTF">2025-06-23T06:35:12Z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6657E3D68F8642C58D66948AEDF4F3D4_12</vt:lpwstr>
  </property>
  <property fmtid="{D5CDD505-2E9C-101B-9397-08002B2CF9AE}" pid="3" name="KSOProductBuildVer">
    <vt:lpwstr>1033-12.2.0.18283</vt:lpwstr>
  </property>
</Properties>
</file>